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8" r:id="rId4"/>
    <p:sldId id="264" r:id="rId5"/>
    <p:sldId id="263" r:id="rId6"/>
    <p:sldId id="270" r:id="rId7"/>
    <p:sldId id="265" r:id="rId8"/>
    <p:sldId id="266" r:id="rId9"/>
    <p:sldId id="267" r:id="rId10"/>
    <p:sldId id="269" r:id="rId11"/>
    <p:sldId id="271" r:id="rId12"/>
    <p:sldId id="257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D6D8-87BE-C473-2ACB-398FBDB33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6738-EAB3-8AD2-F115-CDCA076CF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2C81-E178-47A1-03F3-9CECF11D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6D7E-F89E-C857-EBDE-25DD4471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862E-89D1-7037-386A-C8A8A28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1641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0C4-7ED5-AB56-A70B-E4822F45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83CFE-56AF-E51D-38C2-A5110AF2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467A-C82C-8800-BE3C-C5EFA57C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01CEC-8773-9260-2292-421FDD12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9A6C-E985-8037-C4B9-0A2FFA2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762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F05D6-FEA2-ACF2-9317-E995E26E0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96134-CF9D-BD90-5087-B62C54C83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0FF7-A7CF-9089-BED7-C815C0C5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3A6B-11B7-B41A-157D-76A75A9A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5FCB9-18B3-4E40-F5C8-9177ED40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7561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AF9B-F25E-43B8-73CC-1DC7C290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1C8-4931-4E40-9618-36B457CBB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D795-9199-A8EF-AA64-AE6DD6B7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EEA7-ECD6-FAAA-4225-D0F0C55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6E02-7CB8-0395-D48B-E6910C87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8746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7D0E-46E4-FFEE-04B1-E616B5EE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F60-2CBC-4229-8719-A83F78E6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6F43-C68F-36A1-D218-DBE5D60A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09A3-4D03-7724-0736-9FCCD1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E8517-76BC-E621-5BF3-A98016A8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5042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EB28-939E-3587-1729-DEA5F4C2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5625-C608-1AFA-8B0D-3627D9B78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DF6ED-AF09-DB73-BDBB-F2E4591F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BFAF-1667-E2DF-AEDF-F6D99B8F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F9382-0E50-364B-D5D4-0F7EEE68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755A9-2479-06CB-31EB-24D868AC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8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49F4-CC51-48FC-266F-3A70B2B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CFE2-44D1-DD3D-5166-3DEA9D5C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5CB-5105-3C82-327C-DB1D0508A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A6D2-5670-FBDF-C638-4D4EBD199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0576F-EF1E-2518-CEB7-3F12C9DC4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7D77A-6491-0CDA-9A08-ABC43FD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14373-D594-E1E0-C211-83FEFD57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2CBCE-D049-EECC-857E-567BD99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8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F156-4AC6-A7C7-B140-5074F4C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594DC-6C22-AFE2-3415-893DF064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926A6-903D-DBDE-A300-F44AB22E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56BEB-1732-2CD4-BF2D-4543C5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8547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378CB-EEEA-1BA6-B23A-62B44B1D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E86EF-D5C8-CDA3-EFAD-595C43E1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5522-3C04-BB72-70FE-2A590911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750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84E-ED6E-D241-7AF7-E6F2A37E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00FA-EFCD-CB9D-FB1F-B3E1D128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51D5A-73D3-125C-C61D-E6C1C1173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6DB-17A1-59DB-67F5-6A7E2FAC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78C6-61BC-AFB4-2A04-F768431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0B28-B9D0-E977-CFD7-5BFB59F8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384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E11-24FF-0BC6-A925-A5111580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7D7-EC39-6D2D-7B92-B344B005A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BDC73-CF42-F184-AFD2-33A038C8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B17EE-B5E4-119F-D6A1-590355A9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AD95D-1D31-6089-4F76-07A939E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236F-F9B1-5DF7-14E7-29344B4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26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F77EB-835D-C4ED-D2EB-7E5EFF91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D444-D294-543E-D18D-C6B0433F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BEE8-8F8D-4952-61DE-31C0FE2F3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2600-909F-4423-AD9C-F51A058F4F32}" type="datetimeFigureOut">
              <a:rPr lang="sr-Latn-RS" smtClean="0"/>
              <a:t>1.9.2024.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8BB7-0A5A-07B5-DF03-D1EEE380A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374B-496F-4311-109F-22728BEE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268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01B-AB85-258D-2BCD-0371117E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6600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/>
              <a:t>Дизајн и имплементација IoT-базираног система за праћење еколошких уређаја са интеграцијом података у реалном времену</a:t>
            </a:r>
            <a:endParaRPr lang="sr-Latn-R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F6B79-CCC5-3FC3-A1AE-535D0AECE7E8}"/>
              </a:ext>
            </a:extLst>
          </p:cNvPr>
          <p:cNvSpPr txBox="1"/>
          <p:nvPr/>
        </p:nvSpPr>
        <p:spPr>
          <a:xfrm>
            <a:off x="272986" y="57512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Студент: Јован Јокић</a:t>
            </a:r>
          </a:p>
          <a:p>
            <a:r>
              <a:rPr lang="sr-Cyrl-RS" dirty="0"/>
              <a:t>Бр. Индекса: </a:t>
            </a:r>
            <a:r>
              <a:rPr lang="en-US" dirty="0"/>
              <a:t>SV47/2020</a:t>
            </a:r>
            <a:endParaRPr lang="sr-Cyrl-RS" dirty="0"/>
          </a:p>
          <a:p>
            <a:r>
              <a:rPr lang="sr-Cyrl-RS" dirty="0"/>
              <a:t>Ментор: Милан Видаковић</a:t>
            </a:r>
            <a:endParaRPr lang="sr-Latn-R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A5B419-C456-08BB-EB45-D5FB2165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555176"/>
            <a:ext cx="1022414" cy="111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D8479-DD94-5598-BC16-F6D14E394A21}"/>
              </a:ext>
            </a:extLst>
          </p:cNvPr>
          <p:cNvSpPr txBox="1"/>
          <p:nvPr/>
        </p:nvSpPr>
        <p:spPr>
          <a:xfrm>
            <a:off x="7723632" y="5764288"/>
            <a:ext cx="312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dirty="0"/>
              <a:t>Универзитет у Новом Саду</a:t>
            </a:r>
          </a:p>
          <a:p>
            <a:pPr algn="r"/>
            <a:r>
              <a:rPr lang="sr-Cyrl-RS" dirty="0"/>
              <a:t>Факултет Техничких Наука</a:t>
            </a:r>
          </a:p>
          <a:p>
            <a:pPr algn="r"/>
            <a:r>
              <a:rPr lang="sr-Cyrl-RS" dirty="0"/>
              <a:t>2024.</a:t>
            </a:r>
            <a:endParaRPr lang="sr-Lat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CEBEF-B30C-9256-08C0-0CCBAA9041D0}"/>
              </a:ext>
            </a:extLst>
          </p:cNvPr>
          <p:cNvSpPr txBox="1"/>
          <p:nvPr/>
        </p:nvSpPr>
        <p:spPr>
          <a:xfrm>
            <a:off x="3958209" y="324271"/>
            <a:ext cx="4275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Waste-Free Home</a:t>
            </a:r>
            <a:endParaRPr lang="sr-Latn-R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24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B9BF0-5799-AA94-16C9-419B8C34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50" y="1173978"/>
            <a:ext cx="2613262" cy="464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89A33-7B24-94D4-F2B8-DACB65A66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173978"/>
            <a:ext cx="2613262" cy="464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D3CA5-0F69-F805-6451-CE04BCE1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4" y="1935978"/>
            <a:ext cx="2066925" cy="2066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5F204-55EE-E6AC-9357-242127FBA583}"/>
              </a:ext>
            </a:extLst>
          </p:cNvPr>
          <p:cNvSpPr txBox="1"/>
          <p:nvPr/>
        </p:nvSpPr>
        <p:spPr>
          <a:xfrm>
            <a:off x="469423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1. Повезивање на </a:t>
            </a:r>
            <a:r>
              <a:rPr lang="en-US" dirty="0" err="1"/>
              <a:t>WiFi</a:t>
            </a:r>
            <a:r>
              <a:rPr lang="en-US" dirty="0"/>
              <a:t> AP </a:t>
            </a:r>
            <a:r>
              <a:rPr lang="sr-Cyrl-RS" dirty="0"/>
              <a:t>уређаја</a:t>
            </a:r>
            <a:endParaRPr lang="sr-Latn-R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56F11-B4C9-81D1-1188-08BBC7E1412E}"/>
              </a:ext>
            </a:extLst>
          </p:cNvPr>
          <p:cNvSpPr txBox="1"/>
          <p:nvPr/>
        </p:nvSpPr>
        <p:spPr>
          <a:xfrm>
            <a:off x="335414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2. Слање </a:t>
            </a:r>
            <a:r>
              <a:rPr lang="en-US" dirty="0" err="1"/>
              <a:t>WiFi</a:t>
            </a:r>
            <a:r>
              <a:rPr lang="sr-Cyrl-RS" dirty="0"/>
              <a:t> </a:t>
            </a:r>
            <a:r>
              <a:rPr lang="sr-Cyrl-RS" dirty="0" err="1"/>
              <a:t>креденцијала</a:t>
            </a:r>
            <a:r>
              <a:rPr lang="sr-Cyrl-RS" dirty="0"/>
              <a:t> мреже</a:t>
            </a:r>
            <a:endParaRPr lang="sr-Latn-R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2CF9B-BBC1-D12F-4660-925F89406606}"/>
              </a:ext>
            </a:extLst>
          </p:cNvPr>
          <p:cNvSpPr txBox="1"/>
          <p:nvPr/>
        </p:nvSpPr>
        <p:spPr>
          <a:xfrm>
            <a:off x="6257925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3. Скенирање </a:t>
            </a:r>
            <a:r>
              <a:rPr lang="en-US" dirty="0"/>
              <a:t>QR </a:t>
            </a:r>
            <a:r>
              <a:rPr lang="sr-Cyrl-RS" dirty="0"/>
              <a:t>кода уређаја</a:t>
            </a:r>
            <a:endParaRPr lang="sr-Latn-R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B82E28-4090-5526-F53C-4AE1C2679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00" y="1173977"/>
            <a:ext cx="2613263" cy="464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56145E-636A-401D-AAB4-4C1570909EC6}"/>
              </a:ext>
            </a:extLst>
          </p:cNvPr>
          <p:cNvSpPr txBox="1"/>
          <p:nvPr/>
        </p:nvSpPr>
        <p:spPr>
          <a:xfrm>
            <a:off x="9066454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4. Уређај додат и конфигурисан</a:t>
            </a:r>
            <a:endParaRPr lang="sr-Latn-R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BCF1679-B3B4-5986-5FDF-77911FBDE9EF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dirty="0"/>
              <a:t>Додавање уређаја у екосистем</a:t>
            </a:r>
            <a:endParaRPr lang="sr-Latn-R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8F48B0-0820-1333-B66B-C306F1D51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2" y="1173977"/>
            <a:ext cx="2613263" cy="4645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818B45-4B56-EAF3-C5B7-898645B16295}"/>
              </a:ext>
            </a:extLst>
          </p:cNvPr>
          <p:cNvSpPr/>
          <p:nvPr/>
        </p:nvSpPr>
        <p:spPr>
          <a:xfrm>
            <a:off x="450371" y="2800351"/>
            <a:ext cx="2613263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4701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9BF-8466-E127-B9F9-A18124A6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Закључак и даљи рад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DCA5-A66B-4272-1B41-1C735147E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sz="2800" dirty="0"/>
              <a:t>Закључак</a:t>
            </a:r>
            <a:endParaRPr lang="sr-Lat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E1CDF-F853-DF8D-880A-A997984E5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600" b="1" dirty="0"/>
              <a:t>Испуњени циљеви</a:t>
            </a:r>
            <a:r>
              <a:rPr lang="ru-RU" sz="2600" dirty="0"/>
              <a:t>: Систем је успешно испунио све функционалне и нефункционалне захтеве.</a:t>
            </a:r>
          </a:p>
          <a:p>
            <a:r>
              <a:rPr lang="ru-RU" sz="2600" b="1" dirty="0"/>
              <a:t>Ефикасност и одрживост</a:t>
            </a:r>
            <a:r>
              <a:rPr lang="ru-RU" sz="2600" dirty="0"/>
              <a:t>: Побољшана еколошка свест и ефикасност у управљању ресурсима.</a:t>
            </a:r>
            <a:endParaRPr lang="sr-Latn-R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5D9FE-872F-F0B3-3103-8DF83D89A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Даљи рад</a:t>
            </a:r>
            <a:endParaRPr lang="sr-Latn-R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4458-7A04-4939-ACB5-FD3E97677B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2600" b="1" dirty="0"/>
              <a:t>Унапређење безбедности</a:t>
            </a:r>
            <a:r>
              <a:rPr lang="ru-RU" sz="2600" dirty="0"/>
              <a:t>: Јачање мера заштите података и приватности</a:t>
            </a:r>
          </a:p>
          <a:p>
            <a:r>
              <a:rPr lang="ru-RU" sz="2600" b="1" dirty="0"/>
              <a:t>Скалабилност</a:t>
            </a:r>
            <a:r>
              <a:rPr lang="ru-RU" sz="2600" dirty="0"/>
              <a:t>: Побољшање способности система да поднесе веће оптерећење</a:t>
            </a:r>
          </a:p>
          <a:p>
            <a:r>
              <a:rPr lang="ru-RU" sz="2600" dirty="0"/>
              <a:t> </a:t>
            </a:r>
            <a:r>
              <a:rPr lang="ru-RU" sz="2600" b="1" dirty="0"/>
              <a:t>Интеграција нових уређаја</a:t>
            </a:r>
            <a:r>
              <a:rPr lang="ru-RU" sz="2600" dirty="0"/>
              <a:t>: Проширење подршке за нове типове уређаја и функције.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132797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3F07-7352-BCBE-DA2D-4287F11D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598" y="2601468"/>
            <a:ext cx="6432804" cy="1655064"/>
          </a:xfrm>
        </p:spPr>
        <p:txBody>
          <a:bodyPr>
            <a:normAutofit/>
          </a:bodyPr>
          <a:lstStyle/>
          <a:p>
            <a:r>
              <a:rPr lang="sr-Cyrl-RS" sz="7200" dirty="0"/>
              <a:t>Хвала на пажњи</a:t>
            </a:r>
            <a:endParaRPr lang="sr-Latn-RS" sz="7200" dirty="0"/>
          </a:p>
        </p:txBody>
      </p:sp>
    </p:spTree>
    <p:extLst>
      <p:ext uri="{BB962C8B-B14F-4D97-AF65-F5344CB8AC3E}">
        <p14:creationId xmlns:p14="http://schemas.microsoft.com/office/powerpoint/2010/main" val="373955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B12-F87D-8F49-5492-A1E24BCA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Мотивација и циљ рада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E5028-2017-EC54-3F41-E637CEF3E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Мотивација</a:t>
            </a:r>
            <a:endParaRPr lang="sr-Cyrl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BAB12-796A-BBA1-46CC-A8257C39A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Растуће загађење животне средине и потреба за његовим смањењем.</a:t>
            </a:r>
          </a:p>
          <a:p>
            <a:r>
              <a:rPr lang="ru-RU" dirty="0"/>
              <a:t>Недостатак интегрисаних система који омогућавају праћење еколошког отиска у домаћинствима.</a:t>
            </a:r>
          </a:p>
          <a:p>
            <a:r>
              <a:rPr lang="ru-RU" dirty="0"/>
              <a:t>Потреба за системом који нуди добро корисничко искуство и једноставну употребу.</a:t>
            </a:r>
          </a:p>
          <a:p>
            <a:endParaRPr lang="sr-Latn-R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93F2F-B08A-6312-7022-B857216E8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Циљ</a:t>
            </a:r>
            <a:endParaRPr lang="sr-Cyrl-R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6A54C-E402-36DD-D98C-B545970850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Cyrl-RS" dirty="0"/>
              <a:t>Побољшање еколошке свести корисника кроз лако доступне информације и праћење утицаја.</a:t>
            </a:r>
          </a:p>
          <a:p>
            <a:r>
              <a:rPr lang="sr-Cyrl-RS" dirty="0"/>
              <a:t>Обезбеђивање одличног корисничког искуства кроз интуитиван интерфејс и једноставност коришћења.</a:t>
            </a:r>
          </a:p>
          <a:p>
            <a:r>
              <a:rPr lang="sr-Cyrl-RS" dirty="0"/>
              <a:t>Развој система који омогућава лаку интеграцију нових уређаја и проширивост у будућности.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7507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830-4000-D64F-9C7B-BD8AC37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920C-16B5-792C-CC19-303B5501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9042"/>
            <a:ext cx="5181600" cy="480790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Arduino:</a:t>
            </a:r>
            <a:r>
              <a:rPr lang="ru-RU" dirty="0"/>
              <a:t> За развој паметних уређаја</a:t>
            </a:r>
            <a:endParaRPr lang="sr-Latn-RS" dirty="0"/>
          </a:p>
          <a:p>
            <a:r>
              <a:rPr lang="sr-Latn-RS" b="1" dirty="0"/>
              <a:t>Mosquitto</a:t>
            </a:r>
            <a:r>
              <a:rPr lang="sr-Latn-RS" dirty="0"/>
              <a:t>: MQTT </a:t>
            </a:r>
            <a:r>
              <a:rPr lang="sr-Cyrl-RS" dirty="0"/>
              <a:t>брокер за комуникацију између уређаја и </a:t>
            </a:r>
            <a:r>
              <a:rPr lang="sr-Cyrl-RS" dirty="0" err="1"/>
              <a:t>хабова</a:t>
            </a:r>
            <a:endParaRPr lang="en-US" b="1" dirty="0"/>
          </a:p>
          <a:p>
            <a:r>
              <a:rPr lang="sr-Latn-RS" b="1" dirty="0"/>
              <a:t>FastAPI</a:t>
            </a:r>
            <a:r>
              <a:rPr lang="sr-Latn-RS" dirty="0"/>
              <a:t>: </a:t>
            </a:r>
            <a:r>
              <a:rPr lang="sr-Cyrl-RS" dirty="0"/>
              <a:t>За серверску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WebSocket</a:t>
            </a:r>
            <a:r>
              <a:rPr lang="en-US" dirty="0"/>
              <a:t> </a:t>
            </a:r>
            <a:r>
              <a:rPr lang="sr-Cyrl-RS" dirty="0"/>
              <a:t>комуникацију</a:t>
            </a:r>
            <a:endParaRPr lang="en-US" dirty="0"/>
          </a:p>
          <a:p>
            <a:r>
              <a:rPr lang="sr-Latn-RS" b="1" dirty="0"/>
              <a:t>PostgreSQL</a:t>
            </a:r>
            <a:r>
              <a:rPr lang="sr-Latn-RS" dirty="0"/>
              <a:t> </a:t>
            </a:r>
            <a:r>
              <a:rPr lang="sr-Cyrl-RS" dirty="0"/>
              <a:t>и </a:t>
            </a:r>
            <a:r>
              <a:rPr lang="sr-Latn-RS" b="1" dirty="0"/>
              <a:t>TimescaleDB</a:t>
            </a:r>
            <a:r>
              <a:rPr lang="sr-Latn-RS" dirty="0"/>
              <a:t>: </a:t>
            </a:r>
            <a:r>
              <a:rPr lang="sr-Cyrl-RS" dirty="0"/>
              <a:t>За складиштење података и временских серија података</a:t>
            </a:r>
            <a:endParaRPr lang="en-US" dirty="0"/>
          </a:p>
          <a:p>
            <a:r>
              <a:rPr lang="sr-Latn-RS" b="1" dirty="0"/>
              <a:t>Flutter</a:t>
            </a:r>
            <a:r>
              <a:rPr lang="sr-Latn-RS" dirty="0"/>
              <a:t>: </a:t>
            </a:r>
            <a:r>
              <a:rPr lang="sr-Cyrl-RS" dirty="0"/>
              <a:t>За развој корисничке апликације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C930AF-4D49-F99A-5A15-79CA5C7C5A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4266" y="1482734"/>
            <a:ext cx="1044539" cy="1174253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4B3AE6-7786-0054-04F3-9EE5FC1ED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097" y="3209073"/>
            <a:ext cx="1127298" cy="11272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13E05B-19DC-C99B-CA9F-BC46D19A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4733" y="5048280"/>
            <a:ext cx="902654" cy="1117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032572-7E73-5632-E419-3C342CA81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16" y="1695442"/>
            <a:ext cx="1128669" cy="1128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1124A-A314-02BE-381F-34A72A41E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37" y="3247330"/>
            <a:ext cx="1127298" cy="1162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D41AA-998A-2B93-D494-9784FE542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43" y="5075243"/>
            <a:ext cx="1127298" cy="11264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C4A33A-E869-F49E-E0FA-7D5612DAB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1726" y="1729042"/>
            <a:ext cx="1128669" cy="7681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48D749-2B3A-FB58-2E9B-AC8262F154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14266" y="3209073"/>
            <a:ext cx="1127298" cy="12372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DA11572-33AB-0577-110A-514EF84CAA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19" y="326771"/>
            <a:ext cx="1208138" cy="95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14E64-746F-0E7F-1CC3-32DDCA10AE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43" y="4998437"/>
            <a:ext cx="1158175" cy="11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16-0C52-1DA2-7F82-6CEA7832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4400" dirty="0"/>
              <a:t>Компоненте система</a:t>
            </a:r>
            <a:endParaRPr lang="sr-Latn-R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623DA5-33BE-170C-A128-3D4754B69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612775"/>
            <a:ext cx="5724525" cy="6084759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CC15E-BCEA-7443-7B63-19573C3C4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Паметни уређаји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Локални сервери (хабови)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Удаљени сервер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Клијентска апликација</a:t>
            </a:r>
          </a:p>
        </p:txBody>
      </p:sp>
    </p:spTree>
    <p:extLst>
      <p:ext uri="{BB962C8B-B14F-4D97-AF65-F5344CB8AC3E}">
        <p14:creationId xmlns:p14="http://schemas.microsoft.com/office/powerpoint/2010/main" val="249477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1AF5-BD6D-59D5-B83F-69D55420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Паметни уређаји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556D-4B17-D67C-5DF1-A52BAE84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1076" cy="4351338"/>
          </a:xfrm>
        </p:spPr>
        <p:txBody>
          <a:bodyPr/>
          <a:lstStyle/>
          <a:p>
            <a:r>
              <a:rPr lang="ru-RU" b="1" dirty="0"/>
              <a:t>Waste Sorter</a:t>
            </a:r>
            <a:r>
              <a:rPr lang="ru-RU" dirty="0"/>
              <a:t>: Разврстава отпад у засебне преграде </a:t>
            </a:r>
            <a:r>
              <a:rPr lang="sr-Cyrl-RS" dirty="0"/>
              <a:t>у зависности од тога да ли може да се рециклира</a:t>
            </a:r>
            <a:endParaRPr lang="en-US" b="1" dirty="0"/>
          </a:p>
          <a:p>
            <a:r>
              <a:rPr lang="ru-RU" b="1" dirty="0"/>
              <a:t>Thermo Humid Meter</a:t>
            </a:r>
            <a:r>
              <a:rPr lang="ru-RU" dirty="0"/>
              <a:t>: Мери температуру и влажност ваздуха.</a:t>
            </a:r>
          </a:p>
          <a:p>
            <a:r>
              <a:rPr lang="ru-RU" dirty="0"/>
              <a:t>Прикупљене податке шаљу на локални сервер.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06B7C-12E5-F4AE-C9EC-EF037D827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6713" r="54886" b="51847"/>
          <a:stretch/>
        </p:blipFill>
        <p:spPr>
          <a:xfrm>
            <a:off x="6562725" y="1624012"/>
            <a:ext cx="4293036" cy="4486275"/>
          </a:xfrm>
        </p:spPr>
      </p:pic>
    </p:spTree>
    <p:extLst>
      <p:ext uri="{BB962C8B-B14F-4D97-AF65-F5344CB8AC3E}">
        <p14:creationId xmlns:p14="http://schemas.microsoft.com/office/powerpoint/2010/main" val="30823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65A503-AC4F-1727-46FC-CA06D1294BEF}"/>
              </a:ext>
            </a:extLst>
          </p:cNvPr>
          <p:cNvCxnSpPr>
            <a:cxnSpLocks/>
          </p:cNvCxnSpPr>
          <p:nvPr/>
        </p:nvCxnSpPr>
        <p:spPr>
          <a:xfrm>
            <a:off x="1471454" y="2668948"/>
            <a:ext cx="1382072" cy="3661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4250D0-B862-162E-26EA-758536FE1C9F}"/>
              </a:ext>
            </a:extLst>
          </p:cNvPr>
          <p:cNvCxnSpPr>
            <a:cxnSpLocks/>
          </p:cNvCxnSpPr>
          <p:nvPr/>
        </p:nvCxnSpPr>
        <p:spPr>
          <a:xfrm flipV="1">
            <a:off x="1060534" y="4051813"/>
            <a:ext cx="1892216" cy="5905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F35556-CA9D-5D88-2155-40DAB8C7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180">
            <a:off x="474607" y="1362887"/>
            <a:ext cx="1653930" cy="1578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0A36C-11F2-723E-F51C-F3C91622A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2699" r="2691"/>
          <a:stretch/>
        </p:blipFill>
        <p:spPr>
          <a:xfrm rot="1405907">
            <a:off x="217347" y="4471986"/>
            <a:ext cx="1762431" cy="113735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53DA6-5CD6-2326-B4CC-3A8640D2F58F}"/>
              </a:ext>
            </a:extLst>
          </p:cNvPr>
          <p:cNvCxnSpPr>
            <a:cxnSpLocks/>
          </p:cNvCxnSpPr>
          <p:nvPr/>
        </p:nvCxnSpPr>
        <p:spPr>
          <a:xfrm flipV="1">
            <a:off x="4324350" y="2471296"/>
            <a:ext cx="1485302" cy="275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39C2C-0103-313D-964E-FF8F7809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11539" r="25142" b="8143"/>
          <a:stretch/>
        </p:blipFill>
        <p:spPr>
          <a:xfrm>
            <a:off x="5193848" y="1532179"/>
            <a:ext cx="1784527" cy="148636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A096DE-5D64-7BDF-9DBA-79D7C138DFCE}"/>
              </a:ext>
            </a:extLst>
          </p:cNvPr>
          <p:cNvCxnSpPr>
            <a:cxnSpLocks/>
          </p:cNvCxnSpPr>
          <p:nvPr/>
        </p:nvCxnSpPr>
        <p:spPr>
          <a:xfrm flipH="1" flipV="1">
            <a:off x="4394475" y="4347704"/>
            <a:ext cx="518454" cy="2178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1904-6F01-3537-4B44-0741F1282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4" t="16174" r="15410" b="11064"/>
          <a:stretch/>
        </p:blipFill>
        <p:spPr>
          <a:xfrm rot="1236813">
            <a:off x="4748602" y="3828135"/>
            <a:ext cx="1771314" cy="1933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0D563-4816-90B7-7BC0-0DB5D8A36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2" t="1" r="37783" b="28444"/>
          <a:stretch/>
        </p:blipFill>
        <p:spPr>
          <a:xfrm>
            <a:off x="2880000" y="1757533"/>
            <a:ext cx="1620000" cy="346237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C5A86D-41EC-0E71-4BF6-A06E4A698770}"/>
              </a:ext>
            </a:extLst>
          </p:cNvPr>
          <p:cNvCxnSpPr>
            <a:cxnSpLocks/>
          </p:cNvCxnSpPr>
          <p:nvPr/>
        </p:nvCxnSpPr>
        <p:spPr>
          <a:xfrm flipV="1">
            <a:off x="10097682" y="2687294"/>
            <a:ext cx="590550" cy="3883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3D5AD0-6D08-6F74-5D22-40835B248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0" t="5214" r="24121" b="4106"/>
          <a:stretch/>
        </p:blipFill>
        <p:spPr>
          <a:xfrm>
            <a:off x="10688232" y="1382243"/>
            <a:ext cx="1008000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8F09E-B187-5859-05D6-39F39E934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4774" b="31155"/>
          <a:stretch/>
        </p:blipFill>
        <p:spPr>
          <a:xfrm>
            <a:off x="8473036" y="1697812"/>
            <a:ext cx="1692000" cy="34623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A33F30-FBCB-B629-22D4-A8F24AAEEB93}"/>
              </a:ext>
            </a:extLst>
          </p:cNvPr>
          <p:cNvSpPr txBox="1"/>
          <p:nvPr/>
        </p:nvSpPr>
        <p:spPr>
          <a:xfrm>
            <a:off x="2657475" y="5915014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Waste Sorter</a:t>
            </a:r>
            <a:endParaRPr lang="sr-Latn-RS" sz="32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DACD20-68F3-43FD-3A5E-4321591EB301}"/>
              </a:ext>
            </a:extLst>
          </p:cNvPr>
          <p:cNvSpPr txBox="1"/>
          <p:nvPr/>
        </p:nvSpPr>
        <p:spPr>
          <a:xfrm>
            <a:off x="7374574" y="5915013"/>
            <a:ext cx="391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Thermo</a:t>
            </a:r>
            <a:r>
              <a:rPr lang="en-US" sz="3200" dirty="0">
                <a:latin typeface="+mj-lt"/>
              </a:rPr>
              <a:t> Humid Meter</a:t>
            </a:r>
            <a:endParaRPr lang="sr-Latn-RS" sz="320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EA255-FFE6-2BE3-ED07-BDC266105072}"/>
              </a:ext>
            </a:extLst>
          </p:cNvPr>
          <p:cNvSpPr txBox="1"/>
          <p:nvPr/>
        </p:nvSpPr>
        <p:spPr>
          <a:xfrm>
            <a:off x="2050987" y="194357"/>
            <a:ext cx="8636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4400" dirty="0">
                <a:latin typeface="+mj-lt"/>
              </a:rPr>
              <a:t>Паметни уређаји и њихови сензори</a:t>
            </a:r>
            <a:endParaRPr lang="sr-Latn-RS" sz="4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E241E-1AE0-F240-63F2-D4B8C06A8BBB}"/>
              </a:ext>
            </a:extLst>
          </p:cNvPr>
          <p:cNvSpPr txBox="1"/>
          <p:nvPr/>
        </p:nvSpPr>
        <p:spPr>
          <a:xfrm>
            <a:off x="10261723" y="2991176"/>
            <a:ext cx="183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Сензор температуре и влажнпсти</a:t>
            </a:r>
            <a:endParaRPr lang="sr-Latn-R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869AB-17BC-FA57-72A7-B7C798A4EDEF}"/>
              </a:ext>
            </a:extLst>
          </p:cNvPr>
          <p:cNvSpPr txBox="1"/>
          <p:nvPr/>
        </p:nvSpPr>
        <p:spPr>
          <a:xfrm>
            <a:off x="362164" y="3227466"/>
            <a:ext cx="206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RFID NFC </a:t>
            </a:r>
            <a:r>
              <a:rPr lang="sr-Cyrl-RS" dirty="0"/>
              <a:t>модул </a:t>
            </a:r>
            <a:endParaRPr lang="sr-Latn-R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3A5A8-4711-7674-2698-A45F4B6FD6E8}"/>
              </a:ext>
            </a:extLst>
          </p:cNvPr>
          <p:cNvSpPr txBox="1"/>
          <p:nvPr/>
        </p:nvSpPr>
        <p:spPr>
          <a:xfrm>
            <a:off x="90874" y="5543535"/>
            <a:ext cx="206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Сензор даљине</a:t>
            </a:r>
            <a:endParaRPr lang="sr-Latn-R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BC367-8296-09AA-EA84-C3FF4515E506}"/>
              </a:ext>
            </a:extLst>
          </p:cNvPr>
          <p:cNvSpPr txBox="1"/>
          <p:nvPr/>
        </p:nvSpPr>
        <p:spPr>
          <a:xfrm>
            <a:off x="5141276" y="5608301"/>
            <a:ext cx="173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Микро серво</a:t>
            </a:r>
            <a:endParaRPr lang="sr-Latn-R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1D9BF-CF2F-C8A1-4060-6C1CD9471652}"/>
              </a:ext>
            </a:extLst>
          </p:cNvPr>
          <p:cNvSpPr txBox="1"/>
          <p:nvPr/>
        </p:nvSpPr>
        <p:spPr>
          <a:xfrm>
            <a:off x="6367509" y="4347088"/>
            <a:ext cx="82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sr-Latn-RS" sz="5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FEF7B-D270-30E1-AC8D-BF056A09EAFD}"/>
              </a:ext>
            </a:extLst>
          </p:cNvPr>
          <p:cNvSpPr txBox="1"/>
          <p:nvPr/>
        </p:nvSpPr>
        <p:spPr>
          <a:xfrm>
            <a:off x="1938476" y="4794924"/>
            <a:ext cx="1057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x2</a:t>
            </a:r>
            <a:endParaRPr lang="sr-Latn-RS" sz="5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8596F-33E5-617C-48BD-A69C076E3F43}"/>
              </a:ext>
            </a:extLst>
          </p:cNvPr>
          <p:cNvSpPr txBox="1"/>
          <p:nvPr/>
        </p:nvSpPr>
        <p:spPr>
          <a:xfrm>
            <a:off x="5406643" y="2969642"/>
            <a:ext cx="146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OLED </a:t>
            </a:r>
            <a:r>
              <a:rPr lang="sr-Cyrl-RS" dirty="0"/>
              <a:t>екран</a:t>
            </a:r>
            <a:endParaRPr lang="sr-Latn-R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E81C1-ED7C-9A75-1502-3CA8D8BD667A}"/>
              </a:ext>
            </a:extLst>
          </p:cNvPr>
          <p:cNvSpPr txBox="1"/>
          <p:nvPr/>
        </p:nvSpPr>
        <p:spPr>
          <a:xfrm>
            <a:off x="8845736" y="5124546"/>
            <a:ext cx="10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</a:t>
            </a:r>
            <a:endParaRPr lang="sr-Latn-R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589B28-7EF9-A4B2-AE24-C3D30B64A417}"/>
              </a:ext>
            </a:extLst>
          </p:cNvPr>
          <p:cNvSpPr txBox="1"/>
          <p:nvPr/>
        </p:nvSpPr>
        <p:spPr>
          <a:xfrm>
            <a:off x="3328491" y="5136127"/>
            <a:ext cx="10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esp32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3633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5E2-575A-5020-E48E-C8CDD828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Локални сервери (</a:t>
            </a:r>
            <a:r>
              <a:rPr lang="sr-Cyrl-RS" dirty="0" err="1"/>
              <a:t>хабови</a:t>
            </a:r>
            <a:r>
              <a:rPr lang="sr-Cyrl-RS" dirty="0"/>
              <a:t>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7229-A0A3-8DFF-AF4C-74F3F4EFC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10050" cy="4351338"/>
          </a:xfrm>
        </p:spPr>
        <p:txBody>
          <a:bodyPr>
            <a:normAutofit/>
          </a:bodyPr>
          <a:lstStyle/>
          <a:p>
            <a:r>
              <a:rPr lang="sr-Cyrl-RS" dirty="0"/>
              <a:t>Постављени у корисничким домовима.</a:t>
            </a:r>
          </a:p>
          <a:p>
            <a:r>
              <a:rPr lang="sr-Cyrl-RS" dirty="0"/>
              <a:t>Управљају комуникацијом између паметних уређаја и удаљеног сервера.</a:t>
            </a:r>
          </a:p>
          <a:p>
            <a:r>
              <a:rPr lang="sr-Cyrl-RS" dirty="0"/>
              <a:t>Подржавају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MQTT </a:t>
            </a:r>
            <a:r>
              <a:rPr lang="sr-Cyrl-RS" dirty="0"/>
              <a:t>протоколе.</a:t>
            </a:r>
            <a:endParaRPr lang="en-US" dirty="0"/>
          </a:p>
          <a:p>
            <a:r>
              <a:rPr lang="en-US" dirty="0" err="1"/>
              <a:t>mDNS</a:t>
            </a:r>
            <a:r>
              <a:rPr lang="sr-Cyrl-RS" dirty="0"/>
              <a:t> за лаку конфигурацију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96762-FC87-A87F-DC4C-A59FC7F98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11893" r="8667" b="42138"/>
          <a:stretch/>
        </p:blipFill>
        <p:spPr>
          <a:xfrm>
            <a:off x="5429250" y="1690688"/>
            <a:ext cx="6305550" cy="4369778"/>
          </a:xfrm>
        </p:spPr>
      </p:pic>
    </p:spTree>
    <p:extLst>
      <p:ext uri="{BB962C8B-B14F-4D97-AF65-F5344CB8AC3E}">
        <p14:creationId xmlns:p14="http://schemas.microsoft.com/office/powerpoint/2010/main" val="14398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E11-EF03-F9C4-B5B9-2FC0C9E5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Удаљени сервер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D06E-13FD-EBE7-B857-CEE653492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0550" cy="4351338"/>
          </a:xfrm>
        </p:spPr>
        <p:txBody>
          <a:bodyPr/>
          <a:lstStyle/>
          <a:p>
            <a:r>
              <a:rPr lang="sr-Cyrl-RS" dirty="0"/>
              <a:t>Управља корисничким информацијама, подацима о уређајима, као и подацима са уређаја.</a:t>
            </a:r>
          </a:p>
          <a:p>
            <a:r>
              <a:rPr lang="ru-RU" dirty="0"/>
              <a:t>Користи релационе базе за складиштење и анализу података.</a:t>
            </a:r>
          </a:p>
          <a:p>
            <a:r>
              <a:rPr lang="sr-Cyrl-RS" dirty="0"/>
              <a:t>Обезбеђује сигурност и интегритет података.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C0F9FA-8A75-C956-822A-029912CF3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48668" r="2069" b="2955"/>
          <a:stretch/>
        </p:blipFill>
        <p:spPr>
          <a:xfrm>
            <a:off x="5686425" y="1825625"/>
            <a:ext cx="5857875" cy="3763346"/>
          </a:xfrm>
        </p:spPr>
      </p:pic>
    </p:spTree>
    <p:extLst>
      <p:ext uri="{BB962C8B-B14F-4D97-AF65-F5344CB8AC3E}">
        <p14:creationId xmlns:p14="http://schemas.microsoft.com/office/powerpoint/2010/main" val="32681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B615-D44A-1052-CED1-2906DEB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Клијентска апликација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C88A-739F-327B-D11E-11EA2687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4552950" cy="4955917"/>
          </a:xfrm>
        </p:spPr>
        <p:txBody>
          <a:bodyPr>
            <a:normAutofit/>
          </a:bodyPr>
          <a:lstStyle/>
          <a:p>
            <a:r>
              <a:rPr lang="ru-RU" dirty="0"/>
              <a:t>Развијена за више платформи.</a:t>
            </a:r>
          </a:p>
          <a:p>
            <a:r>
              <a:rPr lang="ru-RU" dirty="0"/>
              <a:t>Интуитивна и једноставна за коришћење</a:t>
            </a:r>
          </a:p>
          <a:p>
            <a:r>
              <a:rPr lang="ru-RU" dirty="0"/>
              <a:t>Омогућава конфигурацију уређаја и хаба.</a:t>
            </a:r>
          </a:p>
          <a:p>
            <a:r>
              <a:rPr lang="ru-RU" dirty="0"/>
              <a:t>Приказује податке које уређаји прикупљају у реалном времену као и њихове историјске податке.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9813B2-B111-B8B0-72DA-58D7E87A4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56797" r="54026" b="15432"/>
          <a:stretch/>
        </p:blipFill>
        <p:spPr>
          <a:xfrm>
            <a:off x="5705475" y="1690688"/>
            <a:ext cx="5334000" cy="3567303"/>
          </a:xfrm>
        </p:spPr>
      </p:pic>
    </p:spTree>
    <p:extLst>
      <p:ext uri="{BB962C8B-B14F-4D97-AF65-F5344CB8AC3E}">
        <p14:creationId xmlns:p14="http://schemas.microsoft.com/office/powerpoint/2010/main" val="275362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423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Дизајн и имплементација IoT-базираног система за праћење еколошких уређаја са интеграцијом података у реалном времену</vt:lpstr>
      <vt:lpstr>Мотивација и циљ рада</vt:lpstr>
      <vt:lpstr>Коришћене технологије</vt:lpstr>
      <vt:lpstr>Компоненте система</vt:lpstr>
      <vt:lpstr>Паметни уређаји</vt:lpstr>
      <vt:lpstr>PowerPoint Presentation</vt:lpstr>
      <vt:lpstr>Локални сервери (хабови)</vt:lpstr>
      <vt:lpstr>Удаљени сервер</vt:lpstr>
      <vt:lpstr>Клијентска апликација</vt:lpstr>
      <vt:lpstr>PowerPoint Presentation</vt:lpstr>
      <vt:lpstr>Закључак и даљи рад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Jokić</dc:creator>
  <cp:lastModifiedBy>Jovan Jokić</cp:lastModifiedBy>
  <cp:revision>8</cp:revision>
  <dcterms:created xsi:type="dcterms:W3CDTF">2024-08-28T21:40:35Z</dcterms:created>
  <dcterms:modified xsi:type="dcterms:W3CDTF">2024-09-01T02:24:08Z</dcterms:modified>
</cp:coreProperties>
</file>